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uli Bold" charset="1" panose="00000800000000000000"/>
      <p:regular r:id="rId15"/>
    </p:embeddedFont>
    <p:embeddedFont>
      <p:font typeface="Muli" charset="1" panose="00000500000000000000"/>
      <p:regular r:id="rId16"/>
    </p:embeddedFont>
    <p:embeddedFont>
      <p:font typeface="Archivo Black" charset="1" panose="020B0A03020202020B04"/>
      <p:regular r:id="rId17"/>
    </p:embeddedFont>
    <p:embeddedFont>
      <p:font typeface="Montserrat Classic Bold" charset="1" panose="000008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Classic" charset="1" panose="000005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Poppins Bold" charset="1" panose="00000800000000000000"/>
      <p:regular r:id="rId23"/>
    </p:embeddedFont>
    <p:embeddedFont>
      <p:font typeface="Arsenal Bold" charset="1" panose="00000800000000000000"/>
      <p:regular r:id="rId24"/>
    </p:embeddedFont>
    <p:embeddedFont>
      <p:font typeface="Shrikhand" charset="1" panose="02000000000000000000"/>
      <p:regular r:id="rId25"/>
    </p:embeddedFont>
    <p:embeddedFont>
      <p:font typeface="Arsenal" charset="1" panose="00000500000000000000"/>
      <p:regular r:id="rId26"/>
    </p:embeddedFont>
    <p:embeddedFont>
      <p:font typeface="League Spartan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Montserrat Light Bold" charset="1" panose="00000800000000000000"/>
      <p:regular r:id="rId29"/>
    </p:embeddedFont>
    <p:embeddedFont>
      <p:font typeface="Inter Bold" charset="1" panose="020B0802030000000004"/>
      <p:regular r:id="rId30"/>
    </p:embeddedFont>
    <p:embeddedFont>
      <p:font typeface="Arial" charset="1" panose="020B0502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99892"/>
            <a:ext cx="9854252" cy="4211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85"/>
              </a:lnSpc>
            </a:pPr>
            <a:r>
              <a:rPr lang="en-US" sz="8603" u="sng">
                <a:solidFill>
                  <a:srgbClr val="FFDE59"/>
                </a:solidFill>
                <a:latin typeface="Muli Bold"/>
                <a:ea typeface="Muli Bold"/>
                <a:cs typeface="Muli Bold"/>
                <a:sym typeface="Muli Bold"/>
              </a:rPr>
              <a:t>CROWD DISASTER MANAGEMENT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865225" y="1533042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865225" y="5246690"/>
            <a:ext cx="3650719" cy="19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Introducing “ResqueNet”: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Your Disaster Relief Coordination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90552" y="1790217"/>
            <a:ext cx="2635447" cy="2571750"/>
          </a:xfrm>
          <a:custGeom>
            <a:avLst/>
            <a:gdLst/>
            <a:ahLst/>
            <a:cxnLst/>
            <a:rect r="r" b="b" t="t" l="l"/>
            <a:pathLst>
              <a:path h="2571750" w="2635447">
                <a:moveTo>
                  <a:pt x="0" y="0"/>
                </a:moveTo>
                <a:lnTo>
                  <a:pt x="2635446" y="0"/>
                </a:lnTo>
                <a:lnTo>
                  <a:pt x="2635446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165455"/>
          </a:xfrm>
          <a:custGeom>
            <a:avLst/>
            <a:gdLst/>
            <a:ahLst/>
            <a:cxnLst/>
            <a:rect r="r" b="b" t="t" l="l"/>
            <a:pathLst>
              <a:path h="4165455" w="18288000">
                <a:moveTo>
                  <a:pt x="0" y="0"/>
                </a:moveTo>
                <a:lnTo>
                  <a:pt x="18288000" y="0"/>
                </a:lnTo>
                <a:lnTo>
                  <a:pt x="182880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820" r="0" b="-13143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DataFlow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Who are the users?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24088" y="70672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2538" y="810646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Development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00334" y="71110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48784" y="8150297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Marketing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76580" y="70672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25029" y="8106465"/>
            <a:ext cx="2743420" cy="173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Development gen and marketing strategy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02175" y="6337440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3592"/>
            <a:ext cx="10965625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WE ARE SOLVING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02175" y="7392567"/>
            <a:ext cx="736150" cy="662821"/>
            <a:chOff x="0" y="0"/>
            <a:chExt cx="19388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02175" y="8485215"/>
            <a:ext cx="736150" cy="662821"/>
            <a:chOff x="0" y="0"/>
            <a:chExt cx="193883" cy="174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9" id="39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996741" y="6299340"/>
            <a:ext cx="6346855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Streamlining the process of request handling and delivery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996741" y="7354467"/>
            <a:ext cx="6346855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Ensuring that aid matches actual needs based on real-time data.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96741" y="8447115"/>
            <a:ext cx="6346855" cy="67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Prioritizing urgent needs and reducing delays in response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4008582"/>
            <a:ext cx="8426736" cy="170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Current disaster relief efforts face challenges in efficiently matching aid supplies with immediate needs due to a lack of coordination and real-time data. </a:t>
            </a:r>
          </a:p>
          <a:p>
            <a:pPr algn="just">
              <a:lnSpc>
                <a:spcPts val="2774"/>
              </a:lnSpc>
            </a:pPr>
          </a:p>
          <a:p>
            <a:pPr algn="just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ResqueNet addresses this by: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87867" y="588010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RESQUENET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53032" y="9412348"/>
            <a:ext cx="13491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Hackfest 24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43431" y="367157"/>
            <a:ext cx="609601" cy="594868"/>
          </a:xfrm>
          <a:custGeom>
            <a:avLst/>
            <a:gdLst/>
            <a:ahLst/>
            <a:cxnLst/>
            <a:rect r="r" b="b" t="t" l="l"/>
            <a:pathLst>
              <a:path h="594868" w="609601">
                <a:moveTo>
                  <a:pt x="0" y="0"/>
                </a:moveTo>
                <a:lnTo>
                  <a:pt x="609601" y="0"/>
                </a:lnTo>
                <a:lnTo>
                  <a:pt x="609601" y="594868"/>
                </a:lnTo>
                <a:lnTo>
                  <a:pt x="0" y="5948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03983" y="2453514"/>
            <a:ext cx="4203560" cy="1272624"/>
            <a:chOff x="0" y="0"/>
            <a:chExt cx="860407" cy="2604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72156" y="2830193"/>
            <a:ext cx="336868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 Bold"/>
                <a:ea typeface="Poppins Bold"/>
                <a:cs typeface="Poppins Bold"/>
                <a:sym typeface="Poppins Bold"/>
              </a:rPr>
              <a:t>Affected Individuals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003983" y="4507188"/>
            <a:ext cx="4302151" cy="1272624"/>
            <a:chOff x="0" y="0"/>
            <a:chExt cx="880588" cy="260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0588" cy="260488"/>
            </a:xfrm>
            <a:custGeom>
              <a:avLst/>
              <a:gdLst/>
              <a:ahLst/>
              <a:cxnLst/>
              <a:rect r="r" b="b" t="t" l="l"/>
              <a:pathLst>
                <a:path h="260488" w="880588">
                  <a:moveTo>
                    <a:pt x="130244" y="0"/>
                  </a:moveTo>
                  <a:lnTo>
                    <a:pt x="750344" y="0"/>
                  </a:lnTo>
                  <a:cubicBezTo>
                    <a:pt x="784887" y="0"/>
                    <a:pt x="818015" y="13722"/>
                    <a:pt x="842440" y="38148"/>
                  </a:cubicBezTo>
                  <a:cubicBezTo>
                    <a:pt x="866866" y="62573"/>
                    <a:pt x="880588" y="95701"/>
                    <a:pt x="880588" y="130244"/>
                  </a:cubicBezTo>
                  <a:lnTo>
                    <a:pt x="880588" y="130244"/>
                  </a:lnTo>
                  <a:cubicBezTo>
                    <a:pt x="880588" y="202175"/>
                    <a:pt x="822275" y="260488"/>
                    <a:pt x="750344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0588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06865" y="4884036"/>
            <a:ext cx="4099270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 Bold"/>
                <a:ea typeface="Poppins Bold"/>
                <a:cs typeface="Poppins Bold"/>
                <a:sym typeface="Poppins Bold"/>
              </a:rPr>
              <a:t>NGOs and Organizations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03983" y="6560862"/>
            <a:ext cx="4203560" cy="1272624"/>
            <a:chOff x="0" y="0"/>
            <a:chExt cx="860407" cy="260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0407" cy="260488"/>
            </a:xfrm>
            <a:custGeom>
              <a:avLst/>
              <a:gdLst/>
              <a:ahLst/>
              <a:cxnLst/>
              <a:rect r="r" b="b" t="t" l="l"/>
              <a:pathLst>
                <a:path h="260488" w="860407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53156" y="6941862"/>
            <a:ext cx="2606686" cy="44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Poppins Bold"/>
                <a:ea typeface="Poppins Bold"/>
                <a:cs typeface="Poppins Bold"/>
                <a:sym typeface="Poppins Bold"/>
              </a:rPr>
              <a:t>Delivery Teams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8842984" y="3089826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842984" y="5143500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842984" y="7197174"/>
            <a:ext cx="2754945" cy="0"/>
          </a:xfrm>
          <a:prstGeom prst="line">
            <a:avLst/>
          </a:prstGeom>
          <a:ln cap="flat" w="28575">
            <a:solidFill>
              <a:srgbClr val="F8F8F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1488758" y="2980655"/>
            <a:ext cx="218342" cy="2183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88758" y="5034329"/>
            <a:ext cx="218342" cy="2183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88758" y="7088003"/>
            <a:ext cx="218342" cy="2183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3B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47086" lIns="47086" bIns="47086" rIns="47086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5028295" y="-2149242"/>
            <a:ext cx="14585483" cy="14585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-3616796" y="-529054"/>
            <a:ext cx="12531371" cy="12515707"/>
          </a:xfrm>
          <a:custGeom>
            <a:avLst/>
            <a:gdLst/>
            <a:ahLst/>
            <a:cxnLst/>
            <a:rect r="r" b="b" t="t" l="l"/>
            <a:pathLst>
              <a:path h="12515707" w="12531371">
                <a:moveTo>
                  <a:pt x="0" y="0"/>
                </a:moveTo>
                <a:lnTo>
                  <a:pt x="12531370" y="0"/>
                </a:lnTo>
                <a:lnTo>
                  <a:pt x="12531370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-3908961" y="-1029908"/>
            <a:ext cx="12346817" cy="1234681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264447" y="4267829"/>
            <a:ext cx="4298620" cy="1617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Who are the Stakeholders?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7867" y="7363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RESQUENET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7867" y="9229725"/>
            <a:ext cx="13491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Hackfest 24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78266" y="573542"/>
            <a:ext cx="609601" cy="594868"/>
          </a:xfrm>
          <a:custGeom>
            <a:avLst/>
            <a:gdLst/>
            <a:ahLst/>
            <a:cxnLst/>
            <a:rect r="r" b="b" t="t" l="l"/>
            <a:pathLst>
              <a:path h="594868" w="609601">
                <a:moveTo>
                  <a:pt x="0" y="0"/>
                </a:moveTo>
                <a:lnTo>
                  <a:pt x="609601" y="0"/>
                </a:lnTo>
                <a:lnTo>
                  <a:pt x="609601" y="594868"/>
                </a:lnTo>
                <a:lnTo>
                  <a:pt x="0" y="594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150" t="0" r="-10146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1151" y="1124394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1151" y="2545814"/>
            <a:ext cx="10655298" cy="590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real-time map with markers indicating locations needing specific resources like food, medicine, or shelter.</a:t>
            </a:r>
          </a:p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Clustering nearby markers with similar needs into one larger marker for better visualization and reduced clutter.</a:t>
            </a:r>
          </a:p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single marker shows multiple needs in the same area.</a:t>
            </a:r>
          </a:p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NGOs can filter displayed needs based on what type of aid they provide</a:t>
            </a:r>
          </a:p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Establishing a system for verified individuals and NGOs to register and submit data. </a:t>
            </a:r>
          </a:p>
          <a:p>
            <a:pPr algn="l" marL="471781" indent="-235891" lvl="1">
              <a:lnSpc>
                <a:spcPts val="3649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Algorithms are used to match needs with resources, prioritize deliveries based on urgency, and consider factors like severity of need, number of people affected, and distance to resources.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32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40385" y="4977401"/>
            <a:ext cx="3540757" cy="845247"/>
            <a:chOff x="0" y="0"/>
            <a:chExt cx="16066564" cy="3835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00" y="-12700"/>
              <a:ext cx="16091965" cy="3860800"/>
            </a:xfrm>
            <a:custGeom>
              <a:avLst/>
              <a:gdLst/>
              <a:ahLst/>
              <a:cxnLst/>
              <a:rect r="r" b="b" t="t" l="l"/>
              <a:pathLst>
                <a:path h="3860800" w="16091965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13520" y="-150256"/>
            <a:ext cx="8794689" cy="2548424"/>
            <a:chOff x="0" y="0"/>
            <a:chExt cx="4481780" cy="12986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1780" cy="1298679"/>
            </a:xfrm>
            <a:custGeom>
              <a:avLst/>
              <a:gdLst/>
              <a:ahLst/>
              <a:cxnLst/>
              <a:rect r="r" b="b" t="t" l="l"/>
              <a:pathLst>
                <a:path h="1298679" w="4481780">
                  <a:moveTo>
                    <a:pt x="0" y="0"/>
                  </a:moveTo>
                  <a:lnTo>
                    <a:pt x="4481780" y="0"/>
                  </a:lnTo>
                  <a:lnTo>
                    <a:pt x="4481780" y="1298679"/>
                  </a:lnTo>
                  <a:lnTo>
                    <a:pt x="0" y="1298679"/>
                  </a:lnTo>
                  <a:close/>
                </a:path>
              </a:pathLst>
            </a:custGeom>
            <a:solidFill>
              <a:srgbClr val="3F4D4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33878" y="929564"/>
            <a:ext cx="759284" cy="759284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B16639"/>
            </a:solidFill>
          </p:spPr>
        </p:sp>
      </p:grpSp>
      <p:sp>
        <p:nvSpPr>
          <p:cNvPr name="AutoShape 8" id="8"/>
          <p:cNvSpPr/>
          <p:nvPr/>
        </p:nvSpPr>
        <p:spPr>
          <a:xfrm flipV="true">
            <a:off x="3990191" y="7287509"/>
            <a:ext cx="644516" cy="0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3990403" y="5822649"/>
            <a:ext cx="0" cy="1508331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955312" y="6662944"/>
            <a:ext cx="1280346" cy="1147655"/>
          </a:xfrm>
          <a:custGeom>
            <a:avLst/>
            <a:gdLst/>
            <a:ahLst/>
            <a:cxnLst/>
            <a:rect r="r" b="b" t="t" l="l"/>
            <a:pathLst>
              <a:path h="1147655" w="1280346">
                <a:moveTo>
                  <a:pt x="0" y="0"/>
                </a:moveTo>
                <a:lnTo>
                  <a:pt x="1280346" y="0"/>
                </a:lnTo>
                <a:lnTo>
                  <a:pt x="1280346" y="1147655"/>
                </a:lnTo>
                <a:lnTo>
                  <a:pt x="0" y="1147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13514" y="2925624"/>
            <a:ext cx="2016207" cy="1983214"/>
          </a:xfrm>
          <a:custGeom>
            <a:avLst/>
            <a:gdLst/>
            <a:ahLst/>
            <a:cxnLst/>
            <a:rect r="r" b="b" t="t" l="l"/>
            <a:pathLst>
              <a:path h="1983214" w="2016207">
                <a:moveTo>
                  <a:pt x="0" y="0"/>
                </a:moveTo>
                <a:lnTo>
                  <a:pt x="2016207" y="0"/>
                </a:lnTo>
                <a:lnTo>
                  <a:pt x="2016207" y="1983215"/>
                </a:lnTo>
                <a:lnTo>
                  <a:pt x="0" y="1983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75183" y="4968960"/>
            <a:ext cx="2292870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 Bold"/>
                <a:ea typeface="Arsenal Bold"/>
                <a:cs typeface="Arsenal Bold"/>
                <a:sym typeface="Arsenal Bold"/>
              </a:rPr>
              <a:t>NGO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675183" y="4941480"/>
            <a:ext cx="2393814" cy="571450"/>
            <a:chOff x="0" y="0"/>
            <a:chExt cx="16066564" cy="383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2700" y="-12700"/>
              <a:ext cx="16091965" cy="3860800"/>
            </a:xfrm>
            <a:custGeom>
              <a:avLst/>
              <a:gdLst/>
              <a:ahLst/>
              <a:cxnLst/>
              <a:rect r="r" b="b" t="t" l="l"/>
              <a:pathLst>
                <a:path h="3860800" w="16091965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</p:sp>
      </p:grpSp>
      <p:sp>
        <p:nvSpPr>
          <p:cNvPr name="AutoShape 15" id="15"/>
          <p:cNvSpPr/>
          <p:nvPr/>
        </p:nvSpPr>
        <p:spPr>
          <a:xfrm flipH="true">
            <a:off x="10872090" y="5486439"/>
            <a:ext cx="0" cy="1557637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088221" y="8235873"/>
            <a:ext cx="1959394" cy="1318138"/>
          </a:xfrm>
          <a:custGeom>
            <a:avLst/>
            <a:gdLst/>
            <a:ahLst/>
            <a:cxnLst/>
            <a:rect r="r" b="b" t="t" l="l"/>
            <a:pathLst>
              <a:path h="1318138" w="1959394">
                <a:moveTo>
                  <a:pt x="0" y="0"/>
                </a:moveTo>
                <a:lnTo>
                  <a:pt x="1959394" y="0"/>
                </a:lnTo>
                <a:lnTo>
                  <a:pt x="1959394" y="1318137"/>
                </a:lnTo>
                <a:lnTo>
                  <a:pt x="0" y="1318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55370" y="7044076"/>
            <a:ext cx="1433439" cy="1457286"/>
          </a:xfrm>
          <a:custGeom>
            <a:avLst/>
            <a:gdLst/>
            <a:ahLst/>
            <a:cxnLst/>
            <a:rect r="r" b="b" t="t" l="l"/>
            <a:pathLst>
              <a:path h="1457286" w="1433439">
                <a:moveTo>
                  <a:pt x="0" y="0"/>
                </a:moveTo>
                <a:lnTo>
                  <a:pt x="1433439" y="0"/>
                </a:lnTo>
                <a:lnTo>
                  <a:pt x="1433439" y="1457285"/>
                </a:lnTo>
                <a:lnTo>
                  <a:pt x="0" y="1457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64329" y="5116272"/>
            <a:ext cx="2292870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 Bold"/>
                <a:ea typeface="Arsenal Bold"/>
                <a:cs typeface="Arsenal Bold"/>
                <a:sym typeface="Arsenal Bold"/>
              </a:rPr>
              <a:t>User Request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75132" y="971550"/>
            <a:ext cx="6769849" cy="61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DataFlow  Diagram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0385" y="7552355"/>
            <a:ext cx="2292870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through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18605" y="7935713"/>
            <a:ext cx="2292870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 Bold"/>
                <a:ea typeface="Arsenal Bold"/>
                <a:cs typeface="Arsenal Bold"/>
                <a:sym typeface="Arsenal Bold"/>
              </a:rPr>
              <a:t>Server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67201" y="5799761"/>
            <a:ext cx="2292870" cy="91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665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passes data </a:t>
            </a:r>
          </a:p>
          <a:p>
            <a:pPr algn="ctr">
              <a:lnSpc>
                <a:spcPts val="3731"/>
              </a:lnSpc>
            </a:pPr>
            <a:r>
              <a:rPr lang="en-US" sz="2665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13514" y="8623223"/>
            <a:ext cx="2292870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 Bold"/>
                <a:ea typeface="Arsenal Bold"/>
                <a:cs typeface="Arsenal Bold"/>
                <a:sym typeface="Arsenal Bold"/>
              </a:rPr>
              <a:t>logistics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2079893" y="8894942"/>
            <a:ext cx="2008328" cy="0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712570" y="8609217"/>
            <a:ext cx="2393814" cy="571450"/>
            <a:chOff x="0" y="0"/>
            <a:chExt cx="16066564" cy="3835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12700" y="-12700"/>
              <a:ext cx="16091965" cy="3860800"/>
            </a:xfrm>
            <a:custGeom>
              <a:avLst/>
              <a:gdLst/>
              <a:ahLst/>
              <a:cxnLst/>
              <a:rect r="r" b="b" t="t" l="l"/>
              <a:pathLst>
                <a:path h="3860800" w="16091965">
                  <a:moveTo>
                    <a:pt x="15229635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229635" y="3860800"/>
                  </a:lnTo>
                  <a:cubicBezTo>
                    <a:pt x="15702074" y="3860800"/>
                    <a:pt x="16091965" y="3470910"/>
                    <a:pt x="16091965" y="2998470"/>
                  </a:cubicBezTo>
                  <a:lnTo>
                    <a:pt x="16091965" y="862330"/>
                  </a:lnTo>
                  <a:cubicBezTo>
                    <a:pt x="16091964" y="389890"/>
                    <a:pt x="15702074" y="0"/>
                    <a:pt x="15229635" y="0"/>
                  </a:cubicBezTo>
                  <a:close/>
                  <a:moveTo>
                    <a:pt x="15901464" y="927100"/>
                  </a:moveTo>
                  <a:lnTo>
                    <a:pt x="15901464" y="2998470"/>
                  </a:lnTo>
                  <a:cubicBezTo>
                    <a:pt x="15901464" y="3365500"/>
                    <a:pt x="15596664" y="3670300"/>
                    <a:pt x="15229635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229635" y="190500"/>
                  </a:lnTo>
                  <a:cubicBezTo>
                    <a:pt x="15596664" y="190500"/>
                    <a:pt x="15901464" y="495300"/>
                    <a:pt x="15901464" y="862330"/>
                  </a:cubicBezTo>
                  <a:lnTo>
                    <a:pt x="15901464" y="927100"/>
                  </a:lnTo>
                  <a:close/>
                </a:path>
              </a:pathLst>
            </a:custGeom>
            <a:solidFill>
              <a:srgbClr val="B1663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968053" y="8347428"/>
            <a:ext cx="2292870" cy="45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2665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handles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634707" y="6285296"/>
            <a:ext cx="940682" cy="1902951"/>
            <a:chOff x="0" y="0"/>
            <a:chExt cx="1254242" cy="25372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54242" cy="2537268"/>
            </a:xfrm>
            <a:custGeom>
              <a:avLst/>
              <a:gdLst/>
              <a:ahLst/>
              <a:cxnLst/>
              <a:rect r="r" b="b" t="t" l="l"/>
              <a:pathLst>
                <a:path h="2537268" w="1254242">
                  <a:moveTo>
                    <a:pt x="0" y="0"/>
                  </a:moveTo>
                  <a:lnTo>
                    <a:pt x="1254242" y="0"/>
                  </a:lnTo>
                  <a:lnTo>
                    <a:pt x="1254242" y="2537268"/>
                  </a:lnTo>
                  <a:lnTo>
                    <a:pt x="0" y="2537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>
            <a:off x="5575389" y="7236772"/>
            <a:ext cx="1379923" cy="0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5792605" y="7514474"/>
            <a:ext cx="945491" cy="46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>
                <a:solidFill>
                  <a:srgbClr val="FFFFFF"/>
                </a:solidFill>
                <a:latin typeface="Arsenal"/>
                <a:ea typeface="Arsenal"/>
                <a:cs typeface="Arsenal"/>
                <a:sym typeface="Arsenal"/>
              </a:rPr>
              <a:t>to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7335395" y="5227205"/>
            <a:ext cx="2366279" cy="1435739"/>
          </a:xfrm>
          <a:prstGeom prst="line">
            <a:avLst/>
          </a:prstGeom>
          <a:ln cap="rnd" w="47625">
            <a:solidFill>
              <a:srgbClr val="B1663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1504" y="4473265"/>
            <a:ext cx="15684991" cy="391759"/>
            <a:chOff x="0" y="0"/>
            <a:chExt cx="4131027" cy="1031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1027" cy="103179"/>
            </a:xfrm>
            <a:custGeom>
              <a:avLst/>
              <a:gdLst/>
              <a:ahLst/>
              <a:cxnLst/>
              <a:rect r="r" b="b" t="t" l="l"/>
              <a:pathLst>
                <a:path h="103179" w="4131027">
                  <a:moveTo>
                    <a:pt x="0" y="0"/>
                  </a:moveTo>
                  <a:lnTo>
                    <a:pt x="4131027" y="0"/>
                  </a:lnTo>
                  <a:lnTo>
                    <a:pt x="4131027" y="103179"/>
                  </a:lnTo>
                  <a:lnTo>
                    <a:pt x="0" y="103179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31027" cy="150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28430" y="3505579"/>
            <a:ext cx="2327131" cy="23271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008157" y="1223570"/>
            <a:ext cx="12271686" cy="101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DEVELOPMENT PLAN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80435" y="3524629"/>
            <a:ext cx="2327131" cy="232713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936590" y="3524629"/>
            <a:ext cx="2327131" cy="23271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AE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6357" y="4063672"/>
            <a:ext cx="2051275" cy="11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01: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SHORT-TERM GOALS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8362" y="4082722"/>
            <a:ext cx="205127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MEDIUM- </a:t>
            </a:r>
            <a:r>
              <a:rPr lang="en-US" sz="2199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term goals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8990" y="4060003"/>
            <a:ext cx="205127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30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LONG-TERM GOALS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1455" y="6332587"/>
            <a:ext cx="4121081" cy="199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1866" indent="-245933" lvl="1">
              <a:lnSpc>
                <a:spcPts val="3189"/>
              </a:lnSpc>
              <a:buFont typeface="Arial"/>
              <a:buChar char="•"/>
            </a:pPr>
            <a:r>
              <a:rPr lang="en-US" sz="22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Establish a fixed 3-digit number and test the initial functionalities with a select group of users for feedback.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76702" y="6332587"/>
            <a:ext cx="3627646" cy="237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1350" indent="-245675" lvl="1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real-time tracking and updates for users and NGOs</a:t>
            </a:r>
          </a:p>
          <a:p>
            <a:pPr algn="just" marL="491350" indent="-245675" lvl="1">
              <a:lnSpc>
                <a:spcPts val="3186"/>
              </a:lnSpc>
              <a:buFont typeface="Arial"/>
              <a:buChar char="•"/>
            </a:pPr>
            <a:r>
              <a:rPr lang="en-US" sz="227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Begin pilot testing in a limited flood-prone region.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28514" y="6332587"/>
            <a:ext cx="4772228" cy="280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448" indent="-245224" lvl="1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with SOS services for emergency alerts and requirements.</a:t>
            </a:r>
          </a:p>
          <a:p>
            <a:pPr algn="just" marL="490448" indent="-245224" lvl="1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Expand to additional disaster scenarios beyond floods.</a:t>
            </a:r>
          </a:p>
          <a:p>
            <a:pPr algn="just" marL="490448" indent="-245224" lvl="1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Scale the platform for use in other regions and countries.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7867" y="7363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RESQUENET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7867" y="9229725"/>
            <a:ext cx="13491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Hackfest 24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78266" y="573542"/>
            <a:ext cx="609601" cy="594868"/>
          </a:xfrm>
          <a:custGeom>
            <a:avLst/>
            <a:gdLst/>
            <a:ahLst/>
            <a:cxnLst/>
            <a:rect r="r" b="b" t="t" l="l"/>
            <a:pathLst>
              <a:path h="594868" w="609601">
                <a:moveTo>
                  <a:pt x="0" y="0"/>
                </a:moveTo>
                <a:lnTo>
                  <a:pt x="609601" y="0"/>
                </a:lnTo>
                <a:lnTo>
                  <a:pt x="609601" y="594868"/>
                </a:lnTo>
                <a:lnTo>
                  <a:pt x="0" y="594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13065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00775" y="3360469"/>
            <a:ext cx="6331281" cy="1563793"/>
            <a:chOff x="0" y="0"/>
            <a:chExt cx="2161091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261179"/>
            <a:ext cx="7238899" cy="84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 ANALYSIS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35860" y="3119178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85027" y="3441346"/>
            <a:ext cx="4950833" cy="138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Targeted User Base</a:t>
            </a: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Focus on flood-prone regions in India, a country with a high internet penetration rate. This ensures a large pool of potential users: victims, NGOs, and donors.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91171" y="5406843"/>
            <a:ext cx="6331281" cy="1563793"/>
            <a:chOff x="0" y="0"/>
            <a:chExt cx="2161091" cy="5337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414245" y="5459489"/>
            <a:ext cx="4950833" cy="138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Partnership Potential:</a:t>
            </a: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Collaborating with local flood management authorities and NGOs. This strengthens user trust, boosts adoption, and enhances data accuracy.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300775" y="7453217"/>
            <a:ext cx="6331281" cy="1563793"/>
            <a:chOff x="0" y="0"/>
            <a:chExt cx="2161091" cy="533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35860" y="7211926"/>
            <a:ext cx="2381235" cy="2046374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85027" y="7802699"/>
            <a:ext cx="5237250" cy="83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Gather Feedback and Iterate</a:t>
            </a:r>
            <a:r>
              <a:rPr lang="en-US" sz="1585" spc="155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Collecting feedback from users to identify areas for improvement and iterate on our design.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316248" y="3584336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55450" y="7714715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632746" y="5633117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87867" y="9229725"/>
            <a:ext cx="13491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Hackfest 24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7867" y="7363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RESQUENET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78266" y="573542"/>
            <a:ext cx="609601" cy="594868"/>
          </a:xfrm>
          <a:custGeom>
            <a:avLst/>
            <a:gdLst/>
            <a:ahLst/>
            <a:cxnLst/>
            <a:rect r="r" b="b" t="t" l="l"/>
            <a:pathLst>
              <a:path h="594868" w="609601">
                <a:moveTo>
                  <a:pt x="0" y="0"/>
                </a:moveTo>
                <a:lnTo>
                  <a:pt x="609601" y="0"/>
                </a:lnTo>
                <a:lnTo>
                  <a:pt x="609601" y="594868"/>
                </a:lnTo>
                <a:lnTo>
                  <a:pt x="0" y="594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98006" y="8232317"/>
            <a:ext cx="399519" cy="1025983"/>
            <a:chOff x="0" y="0"/>
            <a:chExt cx="1280047" cy="3287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0047" cy="3287216"/>
            </a:xfrm>
            <a:custGeom>
              <a:avLst/>
              <a:gdLst/>
              <a:ahLst/>
              <a:cxnLst/>
              <a:rect r="r" b="b" t="t" l="l"/>
              <a:pathLst>
                <a:path h="3287216" w="1280047">
                  <a:moveTo>
                    <a:pt x="0" y="0"/>
                  </a:moveTo>
                  <a:lnTo>
                    <a:pt x="1280047" y="0"/>
                  </a:lnTo>
                  <a:lnTo>
                    <a:pt x="1280047" y="3287216"/>
                  </a:lnTo>
                  <a:lnTo>
                    <a:pt x="0" y="3287216"/>
                  </a:lnTo>
                  <a:close/>
                </a:path>
              </a:pathLst>
            </a:custGeom>
            <a:solidFill>
              <a:srgbClr val="17161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87867" y="736356"/>
            <a:ext cx="186284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RESQUENET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867" y="9229725"/>
            <a:ext cx="13491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71616"/>
                </a:solidFill>
                <a:latin typeface="Open Sans"/>
                <a:ea typeface="Open Sans"/>
                <a:cs typeface="Open Sans"/>
                <a:sym typeface="Open Sans"/>
              </a:rPr>
              <a:t>Hackfest 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438" y="1476781"/>
            <a:ext cx="9222965" cy="287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REVENUE GENERATION</a:t>
            </a:r>
            <a:r>
              <a:rPr lang="en-US" sz="5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and marketing STRATEGY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03755" y="4586734"/>
            <a:ext cx="9327442" cy="3425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4" indent="-280667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Government grants: Seek grants and funding from government bodies, international aid organizations, and disaster relief funds.</a:t>
            </a:r>
          </a:p>
          <a:p>
            <a:pPr algn="l" marL="561334" indent="-280667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Building trust and Credibility - Success stories, endorsements from a highly reputed org.</a:t>
            </a:r>
          </a:p>
          <a:p>
            <a:pPr algn="l" marL="561334" indent="-280667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Content marketing, Social media presence </a:t>
            </a:r>
          </a:p>
          <a:p>
            <a:pPr algn="l" marL="561334" indent="-280667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Local and institution partnership.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8266" y="573542"/>
            <a:ext cx="609601" cy="594868"/>
          </a:xfrm>
          <a:custGeom>
            <a:avLst/>
            <a:gdLst/>
            <a:ahLst/>
            <a:cxnLst/>
            <a:rect r="r" b="b" t="t" l="l"/>
            <a:pathLst>
              <a:path h="594868" w="609601">
                <a:moveTo>
                  <a:pt x="0" y="0"/>
                </a:moveTo>
                <a:lnTo>
                  <a:pt x="609601" y="0"/>
                </a:lnTo>
                <a:lnTo>
                  <a:pt x="609601" y="594868"/>
                </a:lnTo>
                <a:lnTo>
                  <a:pt x="0" y="594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DAGLyNHgVF8</dc:identifier>
  <dcterms:modified xsi:type="dcterms:W3CDTF">2011-08-01T06:04:30Z</dcterms:modified>
  <cp:revision>1</cp:revision>
  <dc:title>PSGITech 49_Quadratix</dc:title>
</cp:coreProperties>
</file>